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78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75" r:id="rId13"/>
    <p:sldId id="289" r:id="rId14"/>
    <p:sldId id="262" r:id="rId15"/>
    <p:sldId id="290" r:id="rId16"/>
    <p:sldId id="291" r:id="rId17"/>
    <p:sldId id="264" r:id="rId18"/>
    <p:sldId id="292" r:id="rId19"/>
    <p:sldId id="267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68" autoAdjust="0"/>
    <p:restoredTop sz="80694" autoAdjust="0"/>
  </p:normalViewPr>
  <p:slideViewPr>
    <p:cSldViewPr snapToGrid="0" snapToObjects="1">
      <p:cViewPr>
        <p:scale>
          <a:sx n="110" d="100"/>
          <a:sy n="110" d="100"/>
        </p:scale>
        <p:origin x="-800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5545-DDAE-2143-9126-41592470D455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2B652-22EE-D649-A5A3-591DBD03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8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73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9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5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7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0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5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8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9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2B647-5682-B447-9465-04F8CF75D3ED}" type="datetimeFigureOut">
              <a:rPr lang="en-US" smtClean="0"/>
              <a:t>28/10/19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EDAA8-7303-EF46-B917-F490DEA8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8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lin@robots.ox.ac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7427" y="2914650"/>
            <a:ext cx="3534973" cy="1314450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en-US" sz="1800" dirty="0" smtClean="0"/>
              <a:t>Shuyu Lin</a:t>
            </a:r>
          </a:p>
          <a:p>
            <a:pPr algn="r"/>
            <a:r>
              <a:rPr lang="en-US" sz="1800" dirty="0" smtClean="0"/>
              <a:t>2016 AIMS cohort,</a:t>
            </a:r>
          </a:p>
          <a:p>
            <a:pPr algn="r"/>
            <a:r>
              <a:rPr lang="en-US" altLang="zh-CN" sz="1800" dirty="0" smtClean="0"/>
              <a:t>Cyber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Physical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Systems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Group,</a:t>
            </a:r>
            <a:r>
              <a:rPr lang="en-US" sz="1800" dirty="0" smtClean="0"/>
              <a:t> </a:t>
            </a:r>
          </a:p>
          <a:p>
            <a:pPr algn="r"/>
            <a:r>
              <a:rPr lang="en-US" sz="1800" dirty="0" smtClean="0"/>
              <a:t>Department of Computer Science,</a:t>
            </a:r>
          </a:p>
          <a:p>
            <a:pPr algn="r"/>
            <a:r>
              <a:rPr lang="en-US" sz="1800" dirty="0" smtClean="0"/>
              <a:t>University of Oxford</a:t>
            </a:r>
          </a:p>
          <a:p>
            <a:endParaRPr lang="en-US" sz="1800" dirty="0"/>
          </a:p>
        </p:txBody>
      </p:sp>
      <p:pic>
        <p:nvPicPr>
          <p:cNvPr id="4" name="Picture 3" descr="AB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02" y="2792806"/>
            <a:ext cx="1229921" cy="480541"/>
          </a:xfrm>
          <a:prstGeom prst="rect">
            <a:avLst/>
          </a:prstGeom>
        </p:spPr>
      </p:pic>
      <p:pic>
        <p:nvPicPr>
          <p:cNvPr id="5" name="Picture 4" descr="University_of_Oxford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61" y="3412048"/>
            <a:ext cx="1040462" cy="989627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57200" y="1073046"/>
            <a:ext cx="8229600" cy="1493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Improving Representation Learning Using VAEs and Applications in Anomaly Detection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93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CF78FD-9728-4783-93CF-38CFAC41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" y="1071900"/>
            <a:ext cx="4447675" cy="1521573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1FBDA1EE-B7A9-47D2-AD00-E4E72ED4CAE4}"/>
              </a:ext>
            </a:extLst>
          </p:cNvPr>
          <p:cNvSpPr txBox="1"/>
          <p:nvPr/>
        </p:nvSpPr>
        <p:spPr>
          <a:xfrm>
            <a:off x="5822068" y="12777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Reconstruction error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19381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Prior constraint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="" xmlns:a16="http://schemas.microsoft.com/office/drawing/2014/main" id="{DD85D730-6AA0-411B-A501-8431AB48E9E7}"/>
              </a:ext>
            </a:extLst>
          </p:cNvPr>
          <p:cNvSpPr/>
          <p:nvPr/>
        </p:nvSpPr>
        <p:spPr>
          <a:xfrm>
            <a:off x="2506699" y="1071900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" name="Curved Connector 19">
            <a:extLst>
              <a:ext uri="{FF2B5EF4-FFF2-40B4-BE49-F238E27FC236}">
                <a16:creationId xmlns="" xmlns:a16="http://schemas.microsoft.com/office/drawing/2014/main" id="{C9054D81-93E1-452D-B266-08CDA01C0C4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97447" y="521088"/>
            <a:ext cx="157769" cy="1671053"/>
          </a:xfrm>
          <a:prstGeom prst="curvedConnector4">
            <a:avLst>
              <a:gd name="adj1" fmla="val -144895"/>
              <a:gd name="adj2" fmla="val 856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20">
            <a:extLst>
              <a:ext uri="{FF2B5EF4-FFF2-40B4-BE49-F238E27FC236}">
                <a16:creationId xmlns="" xmlns:a16="http://schemas.microsoft.com/office/drawing/2014/main" id="{0D2BAF91-643C-473D-9997-D8D9EA3F13A2}"/>
              </a:ext>
            </a:extLst>
          </p:cNvPr>
          <p:cNvSpPr/>
          <p:nvPr/>
        </p:nvSpPr>
        <p:spPr>
          <a:xfrm>
            <a:off x="2506699" y="1799099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0" name="Curved Connector 24">
            <a:extLst>
              <a:ext uri="{FF2B5EF4-FFF2-40B4-BE49-F238E27FC236}">
                <a16:creationId xmlns="" xmlns:a16="http://schemas.microsoft.com/office/drawing/2014/main" id="{F41A3A14-74EA-4CCC-AC92-65B527B4CA2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45322" y="1233616"/>
            <a:ext cx="262021" cy="1671050"/>
          </a:xfrm>
          <a:prstGeom prst="curvedConnector4">
            <a:avLst>
              <a:gd name="adj1" fmla="val -56633"/>
              <a:gd name="adj2" fmla="val 712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6B76C4-672F-4ADF-A071-303229033C97}"/>
              </a:ext>
            </a:extLst>
          </p:cNvPr>
          <p:cNvSpPr/>
          <p:nvPr/>
        </p:nvSpPr>
        <p:spPr>
          <a:xfrm>
            <a:off x="2912655" y="1970978"/>
            <a:ext cx="1969984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EVB_objective_function_embedding.pdf">
            <a:extLst>
              <a:ext uri="{FF2B5EF4-FFF2-40B4-BE49-F238E27FC236}">
                <a16:creationId xmlns="" xmlns:a16="http://schemas.microsoft.com/office/drawing/2014/main" id="{A4E6690C-FE12-4AC0-9388-939F6A30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9" y="3040319"/>
            <a:ext cx="4251331" cy="144446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Variational Auto Encoder (VAE)</a:t>
            </a:r>
          </a:p>
        </p:txBody>
      </p:sp>
      <p:sp>
        <p:nvSpPr>
          <p:cNvPr id="12" name="Oval 11"/>
          <p:cNvSpPr/>
          <p:nvPr/>
        </p:nvSpPr>
        <p:spPr>
          <a:xfrm>
            <a:off x="2583194" y="3120592"/>
            <a:ext cx="2135229" cy="13816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5400000">
            <a:off x="6828439" y="2347877"/>
            <a:ext cx="366838" cy="2860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2670987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Over regularisation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001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CF78FD-9728-4783-93CF-38CFAC41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" y="1071900"/>
            <a:ext cx="4447675" cy="1521573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1FBDA1EE-B7A9-47D2-AD00-E4E72ED4CAE4}"/>
              </a:ext>
            </a:extLst>
          </p:cNvPr>
          <p:cNvSpPr txBox="1"/>
          <p:nvPr/>
        </p:nvSpPr>
        <p:spPr>
          <a:xfrm>
            <a:off x="5822068" y="12777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Reconstruction error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19381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Prior constraint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="" xmlns:a16="http://schemas.microsoft.com/office/drawing/2014/main" id="{DD85D730-6AA0-411B-A501-8431AB48E9E7}"/>
              </a:ext>
            </a:extLst>
          </p:cNvPr>
          <p:cNvSpPr/>
          <p:nvPr/>
        </p:nvSpPr>
        <p:spPr>
          <a:xfrm>
            <a:off x="2506699" y="1071900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" name="Curved Connector 19">
            <a:extLst>
              <a:ext uri="{FF2B5EF4-FFF2-40B4-BE49-F238E27FC236}">
                <a16:creationId xmlns="" xmlns:a16="http://schemas.microsoft.com/office/drawing/2014/main" id="{C9054D81-93E1-452D-B266-08CDA01C0C4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97447" y="521088"/>
            <a:ext cx="157769" cy="1671053"/>
          </a:xfrm>
          <a:prstGeom prst="curvedConnector4">
            <a:avLst>
              <a:gd name="adj1" fmla="val -144895"/>
              <a:gd name="adj2" fmla="val 856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20">
            <a:extLst>
              <a:ext uri="{FF2B5EF4-FFF2-40B4-BE49-F238E27FC236}">
                <a16:creationId xmlns="" xmlns:a16="http://schemas.microsoft.com/office/drawing/2014/main" id="{0D2BAF91-643C-473D-9997-D8D9EA3F13A2}"/>
              </a:ext>
            </a:extLst>
          </p:cNvPr>
          <p:cNvSpPr/>
          <p:nvPr/>
        </p:nvSpPr>
        <p:spPr>
          <a:xfrm>
            <a:off x="2506699" y="1799099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0" name="Curved Connector 24">
            <a:extLst>
              <a:ext uri="{FF2B5EF4-FFF2-40B4-BE49-F238E27FC236}">
                <a16:creationId xmlns="" xmlns:a16="http://schemas.microsoft.com/office/drawing/2014/main" id="{F41A3A14-74EA-4CCC-AC92-65B527B4CA2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45322" y="1233616"/>
            <a:ext cx="262021" cy="1671050"/>
          </a:xfrm>
          <a:prstGeom prst="curvedConnector4">
            <a:avLst>
              <a:gd name="adj1" fmla="val -56633"/>
              <a:gd name="adj2" fmla="val 712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6B76C4-672F-4ADF-A071-303229033C97}"/>
              </a:ext>
            </a:extLst>
          </p:cNvPr>
          <p:cNvSpPr/>
          <p:nvPr/>
        </p:nvSpPr>
        <p:spPr>
          <a:xfrm>
            <a:off x="2912655" y="1970978"/>
            <a:ext cx="1969984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Variational Auto Encoder (VAE)</a:t>
            </a:r>
          </a:p>
        </p:txBody>
      </p:sp>
      <p:sp>
        <p:nvSpPr>
          <p:cNvPr id="2" name="Right Arrow 1"/>
          <p:cNvSpPr/>
          <p:nvPr/>
        </p:nvSpPr>
        <p:spPr>
          <a:xfrm rot="5400000">
            <a:off x="6828439" y="2347877"/>
            <a:ext cx="366838" cy="2860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2670987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Over regularisation</a:t>
            </a:r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FD4919D-12C5-4ADB-B866-3729BAACF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7" y="4506374"/>
            <a:ext cx="432000" cy="4320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93F8ACCF-F545-4109-B923-F7B24A7ECA1A}"/>
              </a:ext>
            </a:extLst>
          </p:cNvPr>
          <p:cNvCxnSpPr/>
          <p:nvPr/>
        </p:nvCxnSpPr>
        <p:spPr>
          <a:xfrm flipV="1">
            <a:off x="896183" y="4160421"/>
            <a:ext cx="2874" cy="28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E17BE451-C278-4FF7-BAFA-000638D41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56" y="3665599"/>
            <a:ext cx="457595" cy="490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4DDB8C3-42B0-46BC-9E31-D98F2BF81D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11286" r="9056" b="8924"/>
          <a:stretch/>
        </p:blipFill>
        <p:spPr>
          <a:xfrm>
            <a:off x="2471981" y="2851055"/>
            <a:ext cx="1750737" cy="17280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772DA4CC-3B61-4764-A1E2-394D9B62A4CD}"/>
              </a:ext>
            </a:extLst>
          </p:cNvPr>
          <p:cNvCxnSpPr/>
          <p:nvPr/>
        </p:nvCxnSpPr>
        <p:spPr>
          <a:xfrm>
            <a:off x="2525453" y="4609329"/>
            <a:ext cx="1656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5C58DC4-BB3B-4147-BBAC-E3B72906551C}"/>
              </a:ext>
            </a:extLst>
          </p:cNvPr>
          <p:cNvCxnSpPr/>
          <p:nvPr/>
        </p:nvCxnSpPr>
        <p:spPr>
          <a:xfrm>
            <a:off x="2535820" y="4609329"/>
            <a:ext cx="0" cy="646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50632E34-67CC-486F-A31B-00C494AC4F71}"/>
              </a:ext>
            </a:extLst>
          </p:cNvPr>
          <p:cNvCxnSpPr/>
          <p:nvPr/>
        </p:nvCxnSpPr>
        <p:spPr>
          <a:xfrm>
            <a:off x="4190385" y="4609329"/>
            <a:ext cx="0" cy="646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F14CC2C-30C0-41AE-ABB4-6EFBB3E14E2E}"/>
              </a:ext>
            </a:extLst>
          </p:cNvPr>
          <p:cNvCxnSpPr/>
          <p:nvPr/>
        </p:nvCxnSpPr>
        <p:spPr>
          <a:xfrm>
            <a:off x="2470966" y="2889363"/>
            <a:ext cx="0" cy="165600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B3DE3361-BA11-4A72-AF61-37EC46F22548}"/>
              </a:ext>
            </a:extLst>
          </p:cNvPr>
          <p:cNvCxnSpPr/>
          <p:nvPr/>
        </p:nvCxnSpPr>
        <p:spPr>
          <a:xfrm rot="5400000">
            <a:off x="2438636" y="4518700"/>
            <a:ext cx="0" cy="646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632CCF81-EEE8-4F8E-896E-8C53FECC5CE4}"/>
              </a:ext>
            </a:extLst>
          </p:cNvPr>
          <p:cNvCxnSpPr/>
          <p:nvPr/>
        </p:nvCxnSpPr>
        <p:spPr>
          <a:xfrm rot="5400000">
            <a:off x="3468005" y="4263098"/>
            <a:ext cx="0" cy="646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6432B3B4-BCD9-4773-BD30-363F6A3E476F}"/>
              </a:ext>
            </a:extLst>
          </p:cNvPr>
          <p:cNvCxnSpPr/>
          <p:nvPr/>
        </p:nvCxnSpPr>
        <p:spPr>
          <a:xfrm rot="5400000">
            <a:off x="2438636" y="2870401"/>
            <a:ext cx="0" cy="646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9">
            <a:extLst>
              <a:ext uri="{FF2B5EF4-FFF2-40B4-BE49-F238E27FC236}">
                <a16:creationId xmlns="" xmlns:a16="http://schemas.microsoft.com/office/drawing/2014/main" id="{DD97D3D6-6C4C-443B-B3B2-CBC9D632B915}"/>
              </a:ext>
            </a:extLst>
          </p:cNvPr>
          <p:cNvSpPr txBox="1"/>
          <p:nvPr/>
        </p:nvSpPr>
        <p:spPr>
          <a:xfrm>
            <a:off x="2636035" y="4551456"/>
            <a:ext cx="1511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Latent dim z1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="" xmlns:a16="http://schemas.microsoft.com/office/drawing/2014/main" id="{6EA67D74-F161-405F-A31C-6CF6A0902D22}"/>
              </a:ext>
            </a:extLst>
          </p:cNvPr>
          <p:cNvSpPr txBox="1"/>
          <p:nvPr/>
        </p:nvSpPr>
        <p:spPr>
          <a:xfrm rot="16200000">
            <a:off x="1561253" y="3590086"/>
            <a:ext cx="1511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Latent dim z2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="" xmlns:a16="http://schemas.microsoft.com/office/drawing/2014/main" id="{419AC99F-A4AE-46A1-8605-B5E76B0EF184}"/>
              </a:ext>
            </a:extLst>
          </p:cNvPr>
          <p:cNvSpPr txBox="1"/>
          <p:nvPr/>
        </p:nvSpPr>
        <p:spPr>
          <a:xfrm>
            <a:off x="2235203" y="4602129"/>
            <a:ext cx="50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-2.5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="" xmlns:a16="http://schemas.microsoft.com/office/drawing/2014/main" id="{06755C9A-97CE-4573-85E5-C328257FFD04}"/>
              </a:ext>
            </a:extLst>
          </p:cNvPr>
          <p:cNvSpPr txBox="1"/>
          <p:nvPr/>
        </p:nvSpPr>
        <p:spPr>
          <a:xfrm>
            <a:off x="3915570" y="4615703"/>
            <a:ext cx="50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2.5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="" xmlns:a16="http://schemas.microsoft.com/office/drawing/2014/main" id="{DB9F0EB4-1977-43EA-AD49-715836E47D9D}"/>
              </a:ext>
            </a:extLst>
          </p:cNvPr>
          <p:cNvSpPr txBox="1"/>
          <p:nvPr/>
        </p:nvSpPr>
        <p:spPr>
          <a:xfrm>
            <a:off x="1982388" y="2769901"/>
            <a:ext cx="50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-2.5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="" xmlns:a16="http://schemas.microsoft.com/office/drawing/2014/main" id="{D74DBB41-C4C9-4C7F-9233-662DBF3BDFED}"/>
              </a:ext>
            </a:extLst>
          </p:cNvPr>
          <p:cNvSpPr txBox="1"/>
          <p:nvPr/>
        </p:nvSpPr>
        <p:spPr>
          <a:xfrm>
            <a:off x="1982388" y="4396655"/>
            <a:ext cx="50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2.5</a:t>
            </a:r>
          </a:p>
        </p:txBody>
      </p:sp>
      <p:pic>
        <p:nvPicPr>
          <p:cNvPr id="33" name="Picture 32" descr="posterior.pdf">
            <a:extLst>
              <a:ext uri="{FF2B5EF4-FFF2-40B4-BE49-F238E27FC236}">
                <a16:creationId xmlns="" xmlns:a16="http://schemas.microsoft.com/office/drawing/2014/main" id="{4BC2B8B0-681E-40D0-A454-6EC41F2162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9" b="9230"/>
          <a:stretch/>
        </p:blipFill>
        <p:spPr>
          <a:xfrm>
            <a:off x="6019793" y="3123141"/>
            <a:ext cx="1948647" cy="16200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59E2EF26-F3C3-47A4-971F-E8ED6E47A310}"/>
              </a:ext>
            </a:extLst>
          </p:cNvPr>
          <p:cNvSpPr/>
          <p:nvPr/>
        </p:nvSpPr>
        <p:spPr>
          <a:xfrm>
            <a:off x="6173924" y="3881762"/>
            <a:ext cx="696881" cy="692538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DC67FB1-07F8-4F7F-ACEB-0DD9BB12538D}"/>
              </a:ext>
            </a:extLst>
          </p:cNvPr>
          <p:cNvSpPr/>
          <p:nvPr/>
        </p:nvSpPr>
        <p:spPr>
          <a:xfrm>
            <a:off x="6822751" y="4194659"/>
            <a:ext cx="335435" cy="33035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938BD6B0-E86A-4A89-96D0-826C5C4C5D74}"/>
              </a:ext>
            </a:extLst>
          </p:cNvPr>
          <p:cNvSpPr/>
          <p:nvPr/>
        </p:nvSpPr>
        <p:spPr>
          <a:xfrm>
            <a:off x="6429230" y="3494655"/>
            <a:ext cx="360000" cy="35574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8B48C7E-8969-45B1-88E0-4C306B462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3" t="48135" r="23445" b="28016"/>
          <a:stretch/>
        </p:blipFill>
        <p:spPr>
          <a:xfrm>
            <a:off x="4428018" y="2740433"/>
            <a:ext cx="1132142" cy="1175900"/>
          </a:xfrm>
          <a:prstGeom prst="ellipse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="" xmlns:a16="http://schemas.microsoft.com/office/drawing/2014/main" id="{9A30FB76-90D4-4D97-83E3-33DFF5DFCC68}"/>
              </a:ext>
            </a:extLst>
          </p:cNvPr>
          <p:cNvSpPr/>
          <p:nvPr/>
        </p:nvSpPr>
        <p:spPr>
          <a:xfrm>
            <a:off x="3502226" y="3744528"/>
            <a:ext cx="375920" cy="373586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D6FE7533-0D3A-4290-A3D9-FBDDE6CF51F6}"/>
              </a:ext>
            </a:extLst>
          </p:cNvPr>
          <p:cNvCxnSpPr>
            <a:cxnSpLocks/>
          </p:cNvCxnSpPr>
          <p:nvPr/>
        </p:nvCxnSpPr>
        <p:spPr>
          <a:xfrm flipV="1">
            <a:off x="3621952" y="2932676"/>
            <a:ext cx="957372" cy="818164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9E1A6BDE-EC45-4D27-A630-88F234316317}"/>
              </a:ext>
            </a:extLst>
          </p:cNvPr>
          <p:cNvCxnSpPr>
            <a:cxnSpLocks/>
          </p:cNvCxnSpPr>
          <p:nvPr/>
        </p:nvCxnSpPr>
        <p:spPr>
          <a:xfrm flipV="1">
            <a:off x="3815649" y="3916333"/>
            <a:ext cx="1224737" cy="133347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BEB72161-423D-45D2-B55C-B3DC88EA916C}"/>
              </a:ext>
            </a:extLst>
          </p:cNvPr>
          <p:cNvCxnSpPr>
            <a:cxnSpLocks/>
          </p:cNvCxnSpPr>
          <p:nvPr/>
        </p:nvCxnSpPr>
        <p:spPr>
          <a:xfrm flipV="1">
            <a:off x="896182" y="3328383"/>
            <a:ext cx="2874" cy="28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picture containing drawing&#10;&#10;Description generated with very high confidence">
            <a:extLst>
              <a:ext uri="{FF2B5EF4-FFF2-40B4-BE49-F238E27FC236}">
                <a16:creationId xmlns="" xmlns:a16="http://schemas.microsoft.com/office/drawing/2014/main" id="{D9FFCDA0-D8F3-4E5B-9B8F-7F743EA31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7" y="2824319"/>
            <a:ext cx="432000" cy="432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AC030371-4D90-4EA6-B665-19712F6FB531}"/>
              </a:ext>
            </a:extLst>
          </p:cNvPr>
          <p:cNvSpPr txBox="1"/>
          <p:nvPr/>
        </p:nvSpPr>
        <p:spPr>
          <a:xfrm>
            <a:off x="390786" y="2324491"/>
            <a:ext cx="10046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672B812-1613-4749-8809-5A4B76180A56}"/>
              </a:ext>
            </a:extLst>
          </p:cNvPr>
          <p:cNvSpPr txBox="1"/>
          <p:nvPr/>
        </p:nvSpPr>
        <p:spPr>
          <a:xfrm>
            <a:off x="4528700" y="4705344"/>
            <a:ext cx="16242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Latent Space</a:t>
            </a:r>
          </a:p>
        </p:txBody>
      </p:sp>
    </p:spTree>
    <p:extLst>
      <p:ext uri="{BB962C8B-B14F-4D97-AF65-F5344CB8AC3E}">
        <p14:creationId xmlns:p14="http://schemas.microsoft.com/office/powerpoint/2010/main" val="318897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Our Solution</a:t>
            </a:r>
            <a:endParaRPr lang="en-US" sz="30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76080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Achieve automatic </a:t>
            </a:r>
            <a:r>
              <a:rPr lang="en-US" sz="2400" dirty="0" smtClean="0"/>
              <a:t>balance between </a:t>
            </a:r>
            <a:r>
              <a:rPr lang="en-US" sz="2400" dirty="0"/>
              <a:t>the reconstruction loss and regularisation in VAE EBLO Objective</a:t>
            </a:r>
            <a:endParaRPr lang="en-US" sz="2400" dirty="0" smtClean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4CF78FD-9728-4783-93CF-38CFAC41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" y="1935974"/>
            <a:ext cx="4447675" cy="1521573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="" xmlns:a16="http://schemas.microsoft.com/office/drawing/2014/main" id="{1FBDA1EE-B7A9-47D2-AD00-E4E72ED4CAE4}"/>
              </a:ext>
            </a:extLst>
          </p:cNvPr>
          <p:cNvSpPr txBox="1"/>
          <p:nvPr/>
        </p:nvSpPr>
        <p:spPr>
          <a:xfrm>
            <a:off x="5822068" y="2141805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Reconstruction error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2802205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Prior constraint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="" xmlns:a16="http://schemas.microsoft.com/office/drawing/2014/main" id="{DD85D730-6AA0-411B-A501-8431AB48E9E7}"/>
              </a:ext>
            </a:extLst>
          </p:cNvPr>
          <p:cNvSpPr/>
          <p:nvPr/>
        </p:nvSpPr>
        <p:spPr>
          <a:xfrm>
            <a:off x="2506699" y="1935974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2" name="Curved Connector 19">
            <a:extLst>
              <a:ext uri="{FF2B5EF4-FFF2-40B4-BE49-F238E27FC236}">
                <a16:creationId xmlns="" xmlns:a16="http://schemas.microsoft.com/office/drawing/2014/main" id="{C9054D81-93E1-452D-B266-08CDA01C0C4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97447" y="1385162"/>
            <a:ext cx="157769" cy="1671053"/>
          </a:xfrm>
          <a:prstGeom prst="curvedConnector4">
            <a:avLst>
              <a:gd name="adj1" fmla="val -144895"/>
              <a:gd name="adj2" fmla="val 856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0">
            <a:extLst>
              <a:ext uri="{FF2B5EF4-FFF2-40B4-BE49-F238E27FC236}">
                <a16:creationId xmlns="" xmlns:a16="http://schemas.microsoft.com/office/drawing/2014/main" id="{0D2BAF91-643C-473D-9997-D8D9EA3F13A2}"/>
              </a:ext>
            </a:extLst>
          </p:cNvPr>
          <p:cNvSpPr/>
          <p:nvPr/>
        </p:nvSpPr>
        <p:spPr>
          <a:xfrm>
            <a:off x="2506699" y="2663173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4" name="Curved Connector 24">
            <a:extLst>
              <a:ext uri="{FF2B5EF4-FFF2-40B4-BE49-F238E27FC236}">
                <a16:creationId xmlns="" xmlns:a16="http://schemas.microsoft.com/office/drawing/2014/main" id="{F41A3A14-74EA-4CCC-AC92-65B527B4CA2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45322" y="2097690"/>
            <a:ext cx="262021" cy="1671050"/>
          </a:xfrm>
          <a:prstGeom prst="curvedConnector4">
            <a:avLst>
              <a:gd name="adj1" fmla="val -56633"/>
              <a:gd name="adj2" fmla="val 712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66B76C4-672F-4ADF-A071-303229033C97}"/>
              </a:ext>
            </a:extLst>
          </p:cNvPr>
          <p:cNvSpPr/>
          <p:nvPr/>
        </p:nvSpPr>
        <p:spPr>
          <a:xfrm>
            <a:off x="4270415" y="2127504"/>
            <a:ext cx="864863" cy="31688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creenshot 2019-10-24 at 14.18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64" y="3500387"/>
            <a:ext cx="4229100" cy="825500"/>
          </a:xfrm>
          <a:prstGeom prst="rect">
            <a:avLst/>
          </a:prstGeom>
        </p:spPr>
      </p:pic>
      <p:sp>
        <p:nvSpPr>
          <p:cNvPr id="26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457200" y="3641477"/>
            <a:ext cx="237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Gaussian assumption for the likelihood</a:t>
            </a:r>
            <a:endParaRPr lang="en-US" dirty="0"/>
          </a:p>
        </p:txBody>
      </p:sp>
      <p:pic>
        <p:nvPicPr>
          <p:cNvPr id="5" name="Picture 4" descr="Screenshot 2019-10-24 at 14.2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34"/>
          <a:stretch/>
        </p:blipFill>
        <p:spPr>
          <a:xfrm>
            <a:off x="2667457" y="4344555"/>
            <a:ext cx="5346700" cy="688189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457200" y="452922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Take 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7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Our Solution</a:t>
            </a:r>
            <a:endParaRPr lang="en-US" sz="30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76080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Achieve automatic </a:t>
            </a:r>
            <a:r>
              <a:rPr lang="en-US" sz="2400" dirty="0" smtClean="0"/>
              <a:t>balance between </a:t>
            </a:r>
            <a:r>
              <a:rPr lang="en-US" sz="2400" dirty="0"/>
              <a:t>the reconstruction loss and regularisation in VAE EBLO Objective</a:t>
            </a:r>
            <a:endParaRPr lang="en-US" sz="2400" dirty="0" smtClean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4CF78FD-9728-4783-93CF-38CFAC41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" y="1935974"/>
            <a:ext cx="4447675" cy="1521573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="" xmlns:a16="http://schemas.microsoft.com/office/drawing/2014/main" id="{1FBDA1EE-B7A9-47D2-AD00-E4E72ED4CAE4}"/>
              </a:ext>
            </a:extLst>
          </p:cNvPr>
          <p:cNvSpPr txBox="1"/>
          <p:nvPr/>
        </p:nvSpPr>
        <p:spPr>
          <a:xfrm>
            <a:off x="5822068" y="2141805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Reconstruction error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2802205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Prior constraint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="" xmlns:a16="http://schemas.microsoft.com/office/drawing/2014/main" id="{DD85D730-6AA0-411B-A501-8431AB48E9E7}"/>
              </a:ext>
            </a:extLst>
          </p:cNvPr>
          <p:cNvSpPr/>
          <p:nvPr/>
        </p:nvSpPr>
        <p:spPr>
          <a:xfrm>
            <a:off x="2506699" y="1935974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2" name="Curved Connector 19">
            <a:extLst>
              <a:ext uri="{FF2B5EF4-FFF2-40B4-BE49-F238E27FC236}">
                <a16:creationId xmlns="" xmlns:a16="http://schemas.microsoft.com/office/drawing/2014/main" id="{C9054D81-93E1-452D-B266-08CDA01C0C4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97447" y="1385162"/>
            <a:ext cx="157769" cy="1671053"/>
          </a:xfrm>
          <a:prstGeom prst="curvedConnector4">
            <a:avLst>
              <a:gd name="adj1" fmla="val -144895"/>
              <a:gd name="adj2" fmla="val 856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0">
            <a:extLst>
              <a:ext uri="{FF2B5EF4-FFF2-40B4-BE49-F238E27FC236}">
                <a16:creationId xmlns="" xmlns:a16="http://schemas.microsoft.com/office/drawing/2014/main" id="{0D2BAF91-643C-473D-9997-D8D9EA3F13A2}"/>
              </a:ext>
            </a:extLst>
          </p:cNvPr>
          <p:cNvSpPr/>
          <p:nvPr/>
        </p:nvSpPr>
        <p:spPr>
          <a:xfrm>
            <a:off x="2506699" y="2663173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4" name="Curved Connector 24">
            <a:extLst>
              <a:ext uri="{FF2B5EF4-FFF2-40B4-BE49-F238E27FC236}">
                <a16:creationId xmlns="" xmlns:a16="http://schemas.microsoft.com/office/drawing/2014/main" id="{F41A3A14-74EA-4CCC-AC92-65B527B4CA2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45322" y="2097690"/>
            <a:ext cx="262021" cy="1671050"/>
          </a:xfrm>
          <a:prstGeom prst="curvedConnector4">
            <a:avLst>
              <a:gd name="adj1" fmla="val -56633"/>
              <a:gd name="adj2" fmla="val 712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66B76C4-672F-4ADF-A071-303229033C97}"/>
              </a:ext>
            </a:extLst>
          </p:cNvPr>
          <p:cNvSpPr/>
          <p:nvPr/>
        </p:nvSpPr>
        <p:spPr>
          <a:xfrm>
            <a:off x="4270415" y="2127504"/>
            <a:ext cx="864863" cy="31688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457200" y="404998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Overall ELBO</a:t>
            </a:r>
            <a:endParaRPr lang="en-US" dirty="0"/>
          </a:p>
        </p:txBody>
      </p:sp>
      <p:pic>
        <p:nvPicPr>
          <p:cNvPr id="4" name="Picture 3" descr="Screenshot 2019-10-24 at 14.22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3457547"/>
            <a:ext cx="4599709" cy="16506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66B76C4-672F-4ADF-A071-303229033C97}"/>
              </a:ext>
            </a:extLst>
          </p:cNvPr>
          <p:cNvSpPr/>
          <p:nvPr/>
        </p:nvSpPr>
        <p:spPr>
          <a:xfrm>
            <a:off x="3463635" y="4167908"/>
            <a:ext cx="381001" cy="78509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8" name="Curved Connector 24">
            <a:extLst>
              <a:ext uri="{FF2B5EF4-FFF2-40B4-BE49-F238E27FC236}">
                <a16:creationId xmlns="" xmlns:a16="http://schemas.microsoft.com/office/drawing/2014/main" id="{F41A3A14-74EA-4CCC-AC92-65B527B4CA2F}"/>
              </a:ext>
            </a:extLst>
          </p:cNvPr>
          <p:cNvCxnSpPr>
            <a:cxnSpLocks/>
          </p:cNvCxnSpPr>
          <p:nvPr/>
        </p:nvCxnSpPr>
        <p:spPr>
          <a:xfrm flipV="1">
            <a:off x="2378364" y="4521991"/>
            <a:ext cx="1085272" cy="28091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893130" y="4641392"/>
            <a:ext cx="174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Natural weighting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2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What is the impact of the weighting σ</a:t>
            </a:r>
            <a:r>
              <a:rPr lang="en-US" sz="3000" baseline="30000" dirty="0" smtClean="0"/>
              <a:t>2</a:t>
            </a:r>
            <a:r>
              <a:rPr lang="en-US" sz="3000" dirty="0" smtClean="0"/>
              <a:t>?</a:t>
            </a:r>
            <a:endParaRPr lang="en-US" sz="3000" baseline="30000" dirty="0"/>
          </a:p>
        </p:txBody>
      </p:sp>
      <p:pic>
        <p:nvPicPr>
          <p:cNvPr id="11" name="Picture 10" descr="Screenshot 2019-10-24 at 14.26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229"/>
            <a:ext cx="9144000" cy="3080340"/>
          </a:xfrm>
          <a:prstGeom prst="rect">
            <a:avLst/>
          </a:prstGeom>
        </p:spPr>
      </p:pic>
      <p:sp>
        <p:nvSpPr>
          <p:cNvPr id="13" name="Left-Right Arrow 12"/>
          <p:cNvSpPr/>
          <p:nvPr/>
        </p:nvSpPr>
        <p:spPr>
          <a:xfrm>
            <a:off x="1778000" y="4143569"/>
            <a:ext cx="5760000" cy="20781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1496292" y="4351387"/>
            <a:ext cx="199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Over </a:t>
            </a:r>
          </a:p>
          <a:p>
            <a:pPr algn="ctr"/>
            <a:r>
              <a:rPr lang="en-US" dirty="0" smtClean="0"/>
              <a:t>regularisation</a:t>
            </a:r>
            <a:endParaRPr lang="en-US" dirty="0"/>
          </a:p>
        </p:txBody>
      </p:sp>
      <p:sp>
        <p:nvSpPr>
          <p:cNvPr id="16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4324928" y="4340902"/>
            <a:ext cx="199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Optimal </a:t>
            </a:r>
          </a:p>
          <a:p>
            <a:pPr algn="ctr"/>
            <a:r>
              <a:rPr lang="en-US" dirty="0" smtClean="0"/>
              <a:t>regularisation</a:t>
            </a:r>
            <a:endParaRPr lang="en-US" dirty="0"/>
          </a:p>
        </p:txBody>
      </p:sp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6211455" y="4329357"/>
            <a:ext cx="199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Under </a:t>
            </a:r>
          </a:p>
          <a:p>
            <a:pPr algn="ctr"/>
            <a:r>
              <a:rPr lang="en-US" dirty="0" smtClean="0"/>
              <a:t>regularisation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6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What is the impact of the weighting σ</a:t>
            </a:r>
            <a:r>
              <a:rPr lang="en-US" sz="3000" baseline="30000" dirty="0" smtClean="0"/>
              <a:t>2</a:t>
            </a:r>
            <a:r>
              <a:rPr lang="en-US" sz="3000" dirty="0" smtClean="0"/>
              <a:t>?</a:t>
            </a:r>
            <a:endParaRPr lang="en-US" sz="3000" baseline="30000" dirty="0"/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1727202" y="4351387"/>
            <a:ext cx="199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Ours</a:t>
            </a:r>
            <a:endParaRPr lang="en-US" dirty="0"/>
          </a:p>
        </p:txBody>
      </p:sp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541819" y="4375227"/>
            <a:ext cx="199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Original VAE</a:t>
            </a:r>
            <a:endParaRPr lang="en-US" dirty="0"/>
          </a:p>
        </p:txBody>
      </p:sp>
      <p:pic>
        <p:nvPicPr>
          <p:cNvPr id="3" name="Picture 2" descr="gen_celeba_alph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28" y="1112447"/>
            <a:ext cx="3206647" cy="3240000"/>
          </a:xfrm>
          <a:prstGeom prst="rect">
            <a:avLst/>
          </a:prstGeom>
        </p:spPr>
      </p:pic>
      <p:pic>
        <p:nvPicPr>
          <p:cNvPr id="4" name="Picture 3" descr="gen_celeba_VA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31" y="1089357"/>
            <a:ext cx="320664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0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What is the impact of the weighting σ</a:t>
            </a:r>
            <a:r>
              <a:rPr lang="en-US" sz="3000" baseline="30000" dirty="0" smtClean="0"/>
              <a:t>2</a:t>
            </a:r>
            <a:r>
              <a:rPr lang="en-US" sz="3000" dirty="0" smtClean="0"/>
              <a:t>?</a:t>
            </a:r>
            <a:endParaRPr lang="en-US" sz="3000" baseline="30000" dirty="0"/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1657928" y="4553469"/>
            <a:ext cx="580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A sensible estimation of generation uncertainty</a:t>
            </a:r>
            <a:endParaRPr lang="en-US" dirty="0"/>
          </a:p>
        </p:txBody>
      </p:sp>
      <p:pic>
        <p:nvPicPr>
          <p:cNvPr id="3" name="Picture 2" descr="recons_celeba_uncertainty_smal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79"/>
          <a:stretch/>
        </p:blipFill>
        <p:spPr>
          <a:xfrm>
            <a:off x="2337955" y="1050632"/>
            <a:ext cx="4434223" cy="1708727"/>
          </a:xfrm>
          <a:prstGeom prst="rect">
            <a:avLst/>
          </a:prstGeom>
        </p:spPr>
      </p:pic>
      <p:pic>
        <p:nvPicPr>
          <p:cNvPr id="9" name="Picture 8" descr="recons_celeba_uncertainty_smal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22"/>
          <a:stretch/>
        </p:blipFill>
        <p:spPr>
          <a:xfrm>
            <a:off x="2337955" y="2759359"/>
            <a:ext cx="4434223" cy="17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0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Anomaly detection for time series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0272"/>
            <a:ext cx="3722255" cy="26996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Use VAE to configure the distribution in a low dimensional latent space of the </a:t>
            </a:r>
            <a:r>
              <a:rPr lang="en-US" sz="2000" b="1" dirty="0" smtClean="0"/>
              <a:t>normal behaviours </a:t>
            </a:r>
          </a:p>
          <a:p>
            <a:r>
              <a:rPr lang="en-US" sz="2000" dirty="0" smtClean="0"/>
              <a:t>Use the ELBO loss to indicate </a:t>
            </a:r>
            <a:r>
              <a:rPr lang="en-US" sz="2000" b="1" dirty="0" smtClean="0"/>
              <a:t>uncommon events </a:t>
            </a:r>
            <a:r>
              <a:rPr lang="en-US" sz="2000" dirty="0" smtClean="0"/>
              <a:t>in the time series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520214" y="1409593"/>
            <a:ext cx="5805054" cy="2845167"/>
            <a:chOff x="3635664" y="1063229"/>
            <a:chExt cx="5805054" cy="2845167"/>
          </a:xfrm>
        </p:grpSpPr>
        <p:pic>
          <p:nvPicPr>
            <p:cNvPr id="5" name="Picture 4" descr="detailed_architectur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70" b="76041"/>
            <a:stretch/>
          </p:blipFill>
          <p:spPr>
            <a:xfrm>
              <a:off x="3635664" y="1063229"/>
              <a:ext cx="5805054" cy="934135"/>
            </a:xfrm>
            <a:prstGeom prst="rect">
              <a:avLst/>
            </a:prstGeom>
          </p:spPr>
        </p:pic>
        <p:pic>
          <p:nvPicPr>
            <p:cNvPr id="10" name="Picture 9" descr="detailed_architectur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65" t="24631" r="19215" b="47830"/>
            <a:stretch/>
          </p:blipFill>
          <p:spPr>
            <a:xfrm>
              <a:off x="7608452" y="1881909"/>
              <a:ext cx="912092" cy="1073727"/>
            </a:xfrm>
            <a:prstGeom prst="rect">
              <a:avLst/>
            </a:prstGeom>
          </p:spPr>
        </p:pic>
        <p:pic>
          <p:nvPicPr>
            <p:cNvPr id="11" name="Picture 10" descr="detailed_architectur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62" t="75267" r="19924"/>
            <a:stretch/>
          </p:blipFill>
          <p:spPr>
            <a:xfrm>
              <a:off x="7699667" y="2944101"/>
              <a:ext cx="785091" cy="964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091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Anomaly detection for time series</a:t>
            </a:r>
            <a:endParaRPr lang="en-US" sz="3000" dirty="0"/>
          </a:p>
        </p:txBody>
      </p:sp>
      <p:pic>
        <p:nvPicPr>
          <p:cNvPr id="8" name="Picture 7" descr="machine_temp_vae_w4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1342738"/>
            <a:ext cx="8280000" cy="273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8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70314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you! </a:t>
            </a:r>
            <a:br>
              <a:rPr lang="en-US" dirty="0" smtClean="0"/>
            </a:br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4" y="1887144"/>
            <a:ext cx="8302380" cy="1507219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Please check out our paper on </a:t>
            </a:r>
            <a:r>
              <a:rPr lang="en-US" sz="2400" dirty="0" err="1" smtClean="0"/>
              <a:t>arXiv</a:t>
            </a:r>
            <a:r>
              <a:rPr lang="en-US" sz="2400" dirty="0" smtClean="0"/>
              <a:t>: </a:t>
            </a:r>
          </a:p>
          <a:p>
            <a:r>
              <a:rPr lang="en-US" sz="2400" dirty="0" smtClean="0"/>
              <a:t>Balancing reconstruction quality and regularisation in VAEs.</a:t>
            </a:r>
          </a:p>
          <a:p>
            <a:r>
              <a:rPr lang="en-US" sz="2400" dirty="0" smtClean="0"/>
              <a:t>Email: </a:t>
            </a:r>
            <a:r>
              <a:rPr lang="en-US" sz="2400" dirty="0" smtClean="0">
                <a:solidFill>
                  <a:srgbClr val="0000FF"/>
                </a:solidFill>
                <a:hlinkClick r:id="rId2"/>
              </a:rPr>
              <a:t>slin@robots.ox.ac.uk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/>
              <a:t>Website: </a:t>
            </a:r>
            <a:r>
              <a:rPr lang="en-US" sz="2400" u="sng" dirty="0" smtClean="0">
                <a:solidFill>
                  <a:srgbClr val="0000FF"/>
                </a:solidFill>
              </a:rPr>
              <a:t>shuyulin.co.uk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Follow me on Twitter: @</a:t>
            </a:r>
            <a:r>
              <a:rPr lang="en-US" sz="2400" dirty="0" err="1" smtClean="0"/>
              <a:t>Shuyulin_n</a:t>
            </a:r>
            <a:endParaRPr lang="en-US" sz="2400" dirty="0"/>
          </a:p>
        </p:txBody>
      </p:sp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157020" y="3525915"/>
            <a:ext cx="3248890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dirty="0" smtClean="0"/>
              <a:t>Collaborators: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Ronald Clark (@</a:t>
            </a:r>
            <a:r>
              <a:rPr lang="en-US" dirty="0" err="1" smtClean="0"/>
              <a:t>ronnieclark</a:t>
            </a:r>
            <a:r>
              <a:rPr lang="en-US" dirty="0" smtClean="0"/>
              <a:t>__)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3265056" y="3525915"/>
            <a:ext cx="2992580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dirty="0" smtClean="0"/>
              <a:t>Funding: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ABB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China Scholarship Council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6257636" y="3525915"/>
            <a:ext cx="2992580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dirty="0" smtClean="0"/>
              <a:t>Supervisors: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Steve Roberts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Niki Trigoni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Robert </a:t>
            </a:r>
            <a:r>
              <a:rPr lang="en-US" dirty="0" err="1" smtClean="0"/>
              <a:t>Birke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What is representation learning</a:t>
            </a:r>
          </a:p>
          <a:p>
            <a:pPr>
              <a:lnSpc>
                <a:spcPct val="120000"/>
              </a:lnSpc>
            </a:pPr>
            <a:r>
              <a:rPr lang="en-US" dirty="0"/>
              <a:t>Methods</a:t>
            </a:r>
            <a:r>
              <a:rPr lang="en-US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Improving representations in VAE methods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Applications</a:t>
            </a:r>
            <a:r>
              <a:rPr lang="en-US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Anomaly detection for time series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95709"/>
            <a:ext cx="4394536" cy="237188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1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"When you go from 10k training examples to 10B training examples, it all starts to work"</a:t>
            </a:r>
          </a:p>
          <a:p>
            <a:pPr marL="0" indent="0" algn="ctr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5079696" y="3687674"/>
            <a:ext cx="3765980" cy="483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Gary Kasparov, </a:t>
            </a:r>
          </a:p>
          <a:p>
            <a:pPr marL="0" indent="0" algn="ctr">
              <a:buNone/>
            </a:pPr>
            <a:r>
              <a:rPr lang="en-US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 Thinking: Where Machine Intelligence Ends and Human Creativity Begins</a:t>
            </a:r>
            <a:endParaRPr lang="en-US" sz="1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6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is Representation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635"/>
            <a:ext cx="4523967" cy="3289987"/>
          </a:xfrm>
        </p:spPr>
        <p:txBody>
          <a:bodyPr>
            <a:noAutofit/>
          </a:bodyPr>
          <a:lstStyle/>
          <a:p>
            <a:r>
              <a:rPr lang="en-US" sz="2000" dirty="0"/>
              <a:t>Difficulty of task depends on representation of information</a:t>
            </a:r>
          </a:p>
          <a:p>
            <a:r>
              <a:rPr lang="en-US" sz="2000" dirty="0"/>
              <a:t>Summarizes or compresses data</a:t>
            </a:r>
          </a:p>
          <a:p>
            <a:r>
              <a:rPr lang="en-US" sz="2000" dirty="0"/>
              <a:t>Make it easier to extract information</a:t>
            </a:r>
          </a:p>
          <a:p>
            <a:r>
              <a:rPr lang="en-US" sz="2000" dirty="0"/>
              <a:t>Used for:</a:t>
            </a:r>
          </a:p>
          <a:p>
            <a:pPr lvl="1"/>
            <a:r>
              <a:rPr lang="en-US" sz="1600" dirty="0"/>
              <a:t>Input to supervised classifier</a:t>
            </a:r>
          </a:p>
          <a:p>
            <a:pPr lvl="1"/>
            <a:r>
              <a:rPr lang="en-US" sz="1600" dirty="0"/>
              <a:t>Probabilistic inference</a:t>
            </a:r>
          </a:p>
          <a:p>
            <a:pPr lvl="1"/>
            <a:r>
              <a:rPr lang="en-US" sz="1600" dirty="0"/>
              <a:t>Manual inspection (interpretability)</a:t>
            </a:r>
          </a:p>
          <a:p>
            <a:endParaRPr lang="en-US" sz="2000" dirty="0"/>
          </a:p>
        </p:txBody>
      </p:sp>
      <p:pic>
        <p:nvPicPr>
          <p:cNvPr id="4" name="Picture 6" descr="A dog looking at the camera&#10;&#10;Description generated with very high confidence">
            <a:extLst>
              <a:ext uri="{FF2B5EF4-FFF2-40B4-BE49-F238E27FC236}">
                <a16:creationId xmlns="" xmlns:a16="http://schemas.microsoft.com/office/drawing/2014/main" id="{679AE300-699C-4CB5-A351-73B532FA2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999" y="1374855"/>
            <a:ext cx="2503139" cy="1397698"/>
          </a:xfrm>
          <a:prstGeom prst="rect">
            <a:avLst/>
          </a:prstGeom>
        </p:spPr>
      </p:pic>
      <p:pic>
        <p:nvPicPr>
          <p:cNvPr id="5" name="Picture 8" descr="A cat sitting on top of each other&#10;&#10;Description generated with very high confidence">
            <a:extLst>
              <a:ext uri="{FF2B5EF4-FFF2-40B4-BE49-F238E27FC236}">
                <a16:creationId xmlns="" xmlns:a16="http://schemas.microsoft.com/office/drawing/2014/main" id="{0ED62DFC-2007-4D17-A3CD-EF34047EF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995" y="2833365"/>
            <a:ext cx="2008739" cy="1406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C8AB93-140C-41FD-BF74-BB00D2465A67}"/>
              </a:ext>
            </a:extLst>
          </p:cNvPr>
          <p:cNvSpPr txBox="1"/>
          <p:nvPr/>
        </p:nvSpPr>
        <p:spPr>
          <a:xfrm>
            <a:off x="7718991" y="1668185"/>
            <a:ext cx="16434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[W,P,L]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A08E9B91-E813-4CC2-976A-C7E786CBA01C}"/>
              </a:ext>
            </a:extLst>
          </p:cNvPr>
          <p:cNvCxnSpPr/>
          <p:nvPr/>
        </p:nvCxnSpPr>
        <p:spPr>
          <a:xfrm>
            <a:off x="7617402" y="2149194"/>
            <a:ext cx="1265091" cy="952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35AE458-3BC8-4E20-99BC-402E361239B1}"/>
              </a:ext>
            </a:extLst>
          </p:cNvPr>
          <p:cNvSpPr txBox="1"/>
          <p:nvPr/>
        </p:nvSpPr>
        <p:spPr>
          <a:xfrm>
            <a:off x="7519831" y="2573060"/>
            <a:ext cx="16434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[1,1,0.25]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CDD9142-79CE-4196-919E-8745E922A998}"/>
              </a:ext>
            </a:extLst>
          </p:cNvPr>
          <p:cNvSpPr txBox="1"/>
          <p:nvPr/>
        </p:nvSpPr>
        <p:spPr>
          <a:xfrm>
            <a:off x="7519830" y="3392071"/>
            <a:ext cx="16434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[0,0,0.65]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E687E1-B598-425D-84D1-5C2E2137DB20}"/>
              </a:ext>
            </a:extLst>
          </p:cNvPr>
          <p:cNvSpPr txBox="1"/>
          <p:nvPr/>
        </p:nvSpPr>
        <p:spPr>
          <a:xfrm>
            <a:off x="7519831" y="2985531"/>
            <a:ext cx="16434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Dog: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423CAB5-7965-4A54-9219-24C269E89881}"/>
              </a:ext>
            </a:extLst>
          </p:cNvPr>
          <p:cNvSpPr txBox="1"/>
          <p:nvPr/>
        </p:nvSpPr>
        <p:spPr>
          <a:xfrm>
            <a:off x="7519830" y="2206430"/>
            <a:ext cx="16434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Cat:</a:t>
            </a:r>
          </a:p>
        </p:txBody>
      </p:sp>
    </p:spTree>
    <p:extLst>
      <p:ext uri="{BB962C8B-B14F-4D97-AF65-F5344CB8AC3E}">
        <p14:creationId xmlns:p14="http://schemas.microsoft.com/office/powerpoint/2010/main" val="157746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makes a Good Representation?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809"/>
            <a:ext cx="4786710" cy="2820813"/>
          </a:xfrm>
        </p:spPr>
        <p:txBody>
          <a:bodyPr>
            <a:normAutofit/>
          </a:bodyPr>
          <a:lstStyle/>
          <a:p>
            <a:r>
              <a:rPr lang="en-US" sz="2400" dirty="0"/>
              <a:t>Low dimensional</a:t>
            </a:r>
          </a:p>
          <a:p>
            <a:r>
              <a:rPr lang="en-US" sz="2400" dirty="0"/>
              <a:t>Reusable across tasks</a:t>
            </a:r>
          </a:p>
          <a:p>
            <a:r>
              <a:rPr lang="en-US" sz="2400" dirty="0"/>
              <a:t>Smooth and spatially coherent</a:t>
            </a:r>
          </a:p>
          <a:p>
            <a:r>
              <a:rPr lang="en-US" sz="2400" dirty="0"/>
              <a:t>Disentangled</a:t>
            </a:r>
          </a:p>
          <a:p>
            <a:r>
              <a:rPr lang="en-US" sz="2400" dirty="0"/>
              <a:t>Hierarchical and </a:t>
            </a:r>
            <a:r>
              <a:rPr lang="en-US" sz="2400" dirty="0" smtClean="0"/>
              <a:t>meaningful</a:t>
            </a:r>
            <a:endParaRPr lang="en-US" sz="2400" dirty="0"/>
          </a:p>
        </p:txBody>
      </p:sp>
      <p:pic>
        <p:nvPicPr>
          <p:cNvPr id="4" name="Picture 6" descr="A picture containing toy&#10;&#10;Description generated with very high confidence">
            <a:extLst>
              <a:ext uri="{FF2B5EF4-FFF2-40B4-BE49-F238E27FC236}">
                <a16:creationId xmlns="" xmlns:a16="http://schemas.microsoft.com/office/drawing/2014/main" id="{E9C8F2F3-F1A4-407E-9DC9-0DD289EBD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023" y="1219507"/>
            <a:ext cx="3522467" cy="32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6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Variational Auto Encoder (VAE)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175"/>
            <a:ext cx="4513020" cy="3116448"/>
          </a:xfrm>
        </p:spPr>
        <p:txBody>
          <a:bodyPr>
            <a:normAutofit/>
          </a:bodyPr>
          <a:lstStyle/>
          <a:p>
            <a:r>
              <a:rPr lang="en-US" sz="2200" dirty="0"/>
              <a:t>Generative model of data</a:t>
            </a:r>
          </a:p>
          <a:p>
            <a:r>
              <a:rPr lang="en-US" sz="2200" dirty="0"/>
              <a:t>Probabilistic formulation</a:t>
            </a:r>
          </a:p>
          <a:p>
            <a:r>
              <a:rPr lang="en-US" sz="2200" dirty="0"/>
              <a:t>Encoder – decoder model</a:t>
            </a:r>
          </a:p>
          <a:p>
            <a:r>
              <a:rPr lang="en-US" sz="2200" dirty="0"/>
              <a:t>Low dimensional latent code</a:t>
            </a:r>
          </a:p>
          <a:p>
            <a:r>
              <a:rPr lang="en-US" sz="2200" dirty="0"/>
              <a:t>Objective contains 2 terms:</a:t>
            </a:r>
          </a:p>
          <a:p>
            <a:pPr lvl="1"/>
            <a:r>
              <a:rPr lang="en-US" sz="2200" dirty="0"/>
              <a:t>Reconstruction likelihood </a:t>
            </a:r>
          </a:p>
          <a:p>
            <a:pPr lvl="1"/>
            <a:r>
              <a:rPr lang="en-US" sz="2200" dirty="0" err="1"/>
              <a:t>Regularizer</a:t>
            </a:r>
            <a:endParaRPr lang="en-US" sz="2200" dirty="0"/>
          </a:p>
          <a:p>
            <a:endParaRPr lang="en-US" dirty="0"/>
          </a:p>
        </p:txBody>
      </p:sp>
      <p:pic>
        <p:nvPicPr>
          <p:cNvPr id="4" name="Picture 6" descr="A picture containing clock&#10;&#10;Description generated with very high confidence">
            <a:extLst>
              <a:ext uri="{FF2B5EF4-FFF2-40B4-BE49-F238E27FC236}">
                <a16:creationId xmlns="" xmlns:a16="http://schemas.microsoft.com/office/drawing/2014/main" id="{8551A206-C559-4597-B81F-D7ABEF8D6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46" r="82" b="-391"/>
          <a:stretch/>
        </p:blipFill>
        <p:spPr>
          <a:xfrm>
            <a:off x="5602309" y="1357731"/>
            <a:ext cx="2400402" cy="1455889"/>
          </a:xfrm>
          <a:prstGeom prst="rect">
            <a:avLst/>
          </a:prstGeom>
        </p:spPr>
      </p:pic>
      <p:pic>
        <p:nvPicPr>
          <p:cNvPr id="6" name="Picture 40" descr="A close up of a clock&#10;&#10;Description generated with high confidence">
            <a:extLst>
              <a:ext uri="{FF2B5EF4-FFF2-40B4-BE49-F238E27FC236}">
                <a16:creationId xmlns="" xmlns:a16="http://schemas.microsoft.com/office/drawing/2014/main" id="{4DB0960E-4D66-469E-8D18-F6CE7588F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56" r="-79" b="7143"/>
          <a:stretch/>
        </p:blipFill>
        <p:spPr>
          <a:xfrm>
            <a:off x="5452361" y="2385398"/>
            <a:ext cx="2852524" cy="213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5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CF78FD-9728-4783-93CF-38CFAC41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" y="1071900"/>
            <a:ext cx="4447675" cy="1521573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1FBDA1EE-B7A9-47D2-AD00-E4E72ED4CAE4}"/>
              </a:ext>
            </a:extLst>
          </p:cNvPr>
          <p:cNvSpPr txBox="1"/>
          <p:nvPr/>
        </p:nvSpPr>
        <p:spPr>
          <a:xfrm>
            <a:off x="5822068" y="12777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Reconstruction error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19381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Prior constraint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="" xmlns:a16="http://schemas.microsoft.com/office/drawing/2014/main" id="{DD85D730-6AA0-411B-A501-8431AB48E9E7}"/>
              </a:ext>
            </a:extLst>
          </p:cNvPr>
          <p:cNvSpPr/>
          <p:nvPr/>
        </p:nvSpPr>
        <p:spPr>
          <a:xfrm>
            <a:off x="2506699" y="1071900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" name="Curved Connector 19">
            <a:extLst>
              <a:ext uri="{FF2B5EF4-FFF2-40B4-BE49-F238E27FC236}">
                <a16:creationId xmlns="" xmlns:a16="http://schemas.microsoft.com/office/drawing/2014/main" id="{C9054D81-93E1-452D-B266-08CDA01C0C4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97447" y="521088"/>
            <a:ext cx="157769" cy="1671053"/>
          </a:xfrm>
          <a:prstGeom prst="curvedConnector4">
            <a:avLst>
              <a:gd name="adj1" fmla="val -144895"/>
              <a:gd name="adj2" fmla="val 856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20">
            <a:extLst>
              <a:ext uri="{FF2B5EF4-FFF2-40B4-BE49-F238E27FC236}">
                <a16:creationId xmlns="" xmlns:a16="http://schemas.microsoft.com/office/drawing/2014/main" id="{0D2BAF91-643C-473D-9997-D8D9EA3F13A2}"/>
              </a:ext>
            </a:extLst>
          </p:cNvPr>
          <p:cNvSpPr/>
          <p:nvPr/>
        </p:nvSpPr>
        <p:spPr>
          <a:xfrm>
            <a:off x="2506699" y="1799099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0" name="Curved Connector 24">
            <a:extLst>
              <a:ext uri="{FF2B5EF4-FFF2-40B4-BE49-F238E27FC236}">
                <a16:creationId xmlns="" xmlns:a16="http://schemas.microsoft.com/office/drawing/2014/main" id="{F41A3A14-74EA-4CCC-AC92-65B527B4CA2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45322" y="1233616"/>
            <a:ext cx="262021" cy="1671050"/>
          </a:xfrm>
          <a:prstGeom prst="curvedConnector4">
            <a:avLst>
              <a:gd name="adj1" fmla="val -56633"/>
              <a:gd name="adj2" fmla="val 712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6B76C4-672F-4ADF-A071-303229033C97}"/>
              </a:ext>
            </a:extLst>
          </p:cNvPr>
          <p:cNvSpPr/>
          <p:nvPr/>
        </p:nvSpPr>
        <p:spPr>
          <a:xfrm>
            <a:off x="3065922" y="1391702"/>
            <a:ext cx="732903" cy="20291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EVB_objective_function_embedding.pdf">
            <a:extLst>
              <a:ext uri="{FF2B5EF4-FFF2-40B4-BE49-F238E27FC236}">
                <a16:creationId xmlns="" xmlns:a16="http://schemas.microsoft.com/office/drawing/2014/main" id="{A4E6690C-FE12-4AC0-9388-939F6A30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9" y="3040319"/>
            <a:ext cx="4251331" cy="144446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Variational Auto Encoder (VAE)</a:t>
            </a:r>
          </a:p>
        </p:txBody>
      </p:sp>
    </p:spTree>
    <p:extLst>
      <p:ext uri="{BB962C8B-B14F-4D97-AF65-F5344CB8AC3E}">
        <p14:creationId xmlns:p14="http://schemas.microsoft.com/office/powerpoint/2010/main" val="196607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CF78FD-9728-4783-93CF-38CFAC41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" y="1071900"/>
            <a:ext cx="4447675" cy="1521573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1FBDA1EE-B7A9-47D2-AD00-E4E72ED4CAE4}"/>
              </a:ext>
            </a:extLst>
          </p:cNvPr>
          <p:cNvSpPr txBox="1"/>
          <p:nvPr/>
        </p:nvSpPr>
        <p:spPr>
          <a:xfrm>
            <a:off x="5822068" y="12777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Reconstruction error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19381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Prior constraint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="" xmlns:a16="http://schemas.microsoft.com/office/drawing/2014/main" id="{DD85D730-6AA0-411B-A501-8431AB48E9E7}"/>
              </a:ext>
            </a:extLst>
          </p:cNvPr>
          <p:cNvSpPr/>
          <p:nvPr/>
        </p:nvSpPr>
        <p:spPr>
          <a:xfrm>
            <a:off x="2506699" y="1071900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" name="Curved Connector 19">
            <a:extLst>
              <a:ext uri="{FF2B5EF4-FFF2-40B4-BE49-F238E27FC236}">
                <a16:creationId xmlns="" xmlns:a16="http://schemas.microsoft.com/office/drawing/2014/main" id="{C9054D81-93E1-452D-B266-08CDA01C0C4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97447" y="521088"/>
            <a:ext cx="157769" cy="1671053"/>
          </a:xfrm>
          <a:prstGeom prst="curvedConnector4">
            <a:avLst>
              <a:gd name="adj1" fmla="val -144895"/>
              <a:gd name="adj2" fmla="val 856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20">
            <a:extLst>
              <a:ext uri="{FF2B5EF4-FFF2-40B4-BE49-F238E27FC236}">
                <a16:creationId xmlns="" xmlns:a16="http://schemas.microsoft.com/office/drawing/2014/main" id="{0D2BAF91-643C-473D-9997-D8D9EA3F13A2}"/>
              </a:ext>
            </a:extLst>
          </p:cNvPr>
          <p:cNvSpPr/>
          <p:nvPr/>
        </p:nvSpPr>
        <p:spPr>
          <a:xfrm>
            <a:off x="2506699" y="1799099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0" name="Curved Connector 24">
            <a:extLst>
              <a:ext uri="{FF2B5EF4-FFF2-40B4-BE49-F238E27FC236}">
                <a16:creationId xmlns="" xmlns:a16="http://schemas.microsoft.com/office/drawing/2014/main" id="{F41A3A14-74EA-4CCC-AC92-65B527B4CA2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45322" y="1233616"/>
            <a:ext cx="262021" cy="1671050"/>
          </a:xfrm>
          <a:prstGeom prst="curvedConnector4">
            <a:avLst>
              <a:gd name="adj1" fmla="val -56633"/>
              <a:gd name="adj2" fmla="val 712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6B76C4-672F-4ADF-A071-303229033C97}"/>
              </a:ext>
            </a:extLst>
          </p:cNvPr>
          <p:cNvSpPr/>
          <p:nvPr/>
        </p:nvSpPr>
        <p:spPr>
          <a:xfrm>
            <a:off x="2933962" y="1277732"/>
            <a:ext cx="864863" cy="31688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EVB_objective_function_embedding.pdf">
            <a:extLst>
              <a:ext uri="{FF2B5EF4-FFF2-40B4-BE49-F238E27FC236}">
                <a16:creationId xmlns="" xmlns:a16="http://schemas.microsoft.com/office/drawing/2014/main" id="{A4E6690C-FE12-4AC0-9388-939F6A30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9" y="3040319"/>
            <a:ext cx="4251331" cy="144446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Variational Auto Encoder (VAE)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D5590191-B45F-4F3B-8B09-D875058A7651}"/>
              </a:ext>
            </a:extLst>
          </p:cNvPr>
          <p:cNvCxnSpPr/>
          <p:nvPr/>
        </p:nvCxnSpPr>
        <p:spPr>
          <a:xfrm rot="10800000">
            <a:off x="3362486" y="3590100"/>
            <a:ext cx="0" cy="4329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92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CF78FD-9728-4783-93CF-38CFAC41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" y="1071900"/>
            <a:ext cx="4447675" cy="1521573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1FBDA1EE-B7A9-47D2-AD00-E4E72ED4CAE4}"/>
              </a:ext>
            </a:extLst>
          </p:cNvPr>
          <p:cNvSpPr txBox="1"/>
          <p:nvPr/>
        </p:nvSpPr>
        <p:spPr>
          <a:xfrm>
            <a:off x="5822068" y="12777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Reconstruction error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19381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Prior constraint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="" xmlns:a16="http://schemas.microsoft.com/office/drawing/2014/main" id="{DD85D730-6AA0-411B-A501-8431AB48E9E7}"/>
              </a:ext>
            </a:extLst>
          </p:cNvPr>
          <p:cNvSpPr/>
          <p:nvPr/>
        </p:nvSpPr>
        <p:spPr>
          <a:xfrm>
            <a:off x="2506699" y="1071900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" name="Curved Connector 19">
            <a:extLst>
              <a:ext uri="{FF2B5EF4-FFF2-40B4-BE49-F238E27FC236}">
                <a16:creationId xmlns="" xmlns:a16="http://schemas.microsoft.com/office/drawing/2014/main" id="{C9054D81-93E1-452D-B266-08CDA01C0C4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97447" y="521088"/>
            <a:ext cx="157769" cy="1671053"/>
          </a:xfrm>
          <a:prstGeom prst="curvedConnector4">
            <a:avLst>
              <a:gd name="adj1" fmla="val -144895"/>
              <a:gd name="adj2" fmla="val 856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20">
            <a:extLst>
              <a:ext uri="{FF2B5EF4-FFF2-40B4-BE49-F238E27FC236}">
                <a16:creationId xmlns="" xmlns:a16="http://schemas.microsoft.com/office/drawing/2014/main" id="{0D2BAF91-643C-473D-9997-D8D9EA3F13A2}"/>
              </a:ext>
            </a:extLst>
          </p:cNvPr>
          <p:cNvSpPr/>
          <p:nvPr/>
        </p:nvSpPr>
        <p:spPr>
          <a:xfrm>
            <a:off x="2506699" y="1799099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0" name="Curved Connector 24">
            <a:extLst>
              <a:ext uri="{FF2B5EF4-FFF2-40B4-BE49-F238E27FC236}">
                <a16:creationId xmlns="" xmlns:a16="http://schemas.microsoft.com/office/drawing/2014/main" id="{F41A3A14-74EA-4CCC-AC92-65B527B4CA2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45322" y="1233616"/>
            <a:ext cx="262021" cy="1671050"/>
          </a:xfrm>
          <a:prstGeom prst="curvedConnector4">
            <a:avLst>
              <a:gd name="adj1" fmla="val -56633"/>
              <a:gd name="adj2" fmla="val 712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6B76C4-672F-4ADF-A071-303229033C97}"/>
              </a:ext>
            </a:extLst>
          </p:cNvPr>
          <p:cNvSpPr/>
          <p:nvPr/>
        </p:nvSpPr>
        <p:spPr>
          <a:xfrm>
            <a:off x="4270415" y="1263430"/>
            <a:ext cx="864863" cy="31688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Variational Auto Encoder (VAE)</a:t>
            </a:r>
          </a:p>
        </p:txBody>
      </p:sp>
      <p:pic>
        <p:nvPicPr>
          <p:cNvPr id="15" name="Picture 14" descr="AEVB_objective_function_embedding.pdf">
            <a:extLst>
              <a:ext uri="{FF2B5EF4-FFF2-40B4-BE49-F238E27FC236}">
                <a16:creationId xmlns="" xmlns:a16="http://schemas.microsoft.com/office/drawing/2014/main" id="{A4E6690C-FE12-4AC0-9388-939F6A30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9" y="3040319"/>
            <a:ext cx="4251331" cy="144446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D5590191-B45F-4F3B-8B09-D875058A7651}"/>
              </a:ext>
            </a:extLst>
          </p:cNvPr>
          <p:cNvCxnSpPr/>
          <p:nvPr/>
        </p:nvCxnSpPr>
        <p:spPr>
          <a:xfrm rot="10800000">
            <a:off x="3362486" y="3590100"/>
            <a:ext cx="0" cy="4329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EVB_objective_function_decoding.pdf">
            <a:extLst>
              <a:ext uri="{FF2B5EF4-FFF2-40B4-BE49-F238E27FC236}">
                <a16:creationId xmlns="" xmlns:a16="http://schemas.microsoft.com/office/drawing/2014/main" id="{68D43619-8C2E-4C8B-95F8-0040AD7ED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43" y="3031299"/>
            <a:ext cx="4277877" cy="145348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8A77E590-AFC3-4808-B0FE-DE7070552310}"/>
              </a:ext>
            </a:extLst>
          </p:cNvPr>
          <p:cNvCxnSpPr/>
          <p:nvPr/>
        </p:nvCxnSpPr>
        <p:spPr>
          <a:xfrm rot="10800000">
            <a:off x="5477536" y="3526045"/>
            <a:ext cx="0" cy="4329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Bent-Up Arrow 13">
            <a:extLst>
              <a:ext uri="{FF2B5EF4-FFF2-40B4-BE49-F238E27FC236}">
                <a16:creationId xmlns="" xmlns:a16="http://schemas.microsoft.com/office/drawing/2014/main" id="{D9D1BA4D-9953-45A8-951C-858DCCF21607}"/>
              </a:ext>
            </a:extLst>
          </p:cNvPr>
          <p:cNvSpPr/>
          <p:nvPr/>
        </p:nvSpPr>
        <p:spPr>
          <a:xfrm flipV="1">
            <a:off x="4652588" y="2825291"/>
            <a:ext cx="3672000" cy="360000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Bent-Up Arrow 19">
            <a:extLst>
              <a:ext uri="{FF2B5EF4-FFF2-40B4-BE49-F238E27FC236}">
                <a16:creationId xmlns="" xmlns:a16="http://schemas.microsoft.com/office/drawing/2014/main" id="{E71AB20D-27FA-4590-94FE-E9E90E7E8623}"/>
              </a:ext>
            </a:extLst>
          </p:cNvPr>
          <p:cNvSpPr/>
          <p:nvPr/>
        </p:nvSpPr>
        <p:spPr>
          <a:xfrm flipH="1" flipV="1">
            <a:off x="818946" y="2818958"/>
            <a:ext cx="3882000" cy="360000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CF78FD-9728-4783-93CF-38CFAC41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" y="1071900"/>
            <a:ext cx="4447675" cy="1521573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1FBDA1EE-B7A9-47D2-AD00-E4E72ED4CAE4}"/>
              </a:ext>
            </a:extLst>
          </p:cNvPr>
          <p:cNvSpPr txBox="1"/>
          <p:nvPr/>
        </p:nvSpPr>
        <p:spPr>
          <a:xfrm>
            <a:off x="5822068" y="12777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Reconstruction error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CD05E079-EFB3-4DE8-9023-6FDE6CE249C7}"/>
              </a:ext>
            </a:extLst>
          </p:cNvPr>
          <p:cNvSpPr txBox="1"/>
          <p:nvPr/>
        </p:nvSpPr>
        <p:spPr>
          <a:xfrm>
            <a:off x="5822068" y="1938131"/>
            <a:ext cx="237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Prior constraint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="" xmlns:a16="http://schemas.microsoft.com/office/drawing/2014/main" id="{DD85D730-6AA0-411B-A501-8431AB48E9E7}"/>
              </a:ext>
            </a:extLst>
          </p:cNvPr>
          <p:cNvSpPr/>
          <p:nvPr/>
        </p:nvSpPr>
        <p:spPr>
          <a:xfrm>
            <a:off x="2506699" y="1071900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" name="Curved Connector 19">
            <a:extLst>
              <a:ext uri="{FF2B5EF4-FFF2-40B4-BE49-F238E27FC236}">
                <a16:creationId xmlns="" xmlns:a16="http://schemas.microsoft.com/office/drawing/2014/main" id="{C9054D81-93E1-452D-B266-08CDA01C0C4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97447" y="521088"/>
            <a:ext cx="157769" cy="1671053"/>
          </a:xfrm>
          <a:prstGeom prst="curvedConnector4">
            <a:avLst>
              <a:gd name="adj1" fmla="val -144895"/>
              <a:gd name="adj2" fmla="val 856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20">
            <a:extLst>
              <a:ext uri="{FF2B5EF4-FFF2-40B4-BE49-F238E27FC236}">
                <a16:creationId xmlns="" xmlns:a16="http://schemas.microsoft.com/office/drawing/2014/main" id="{0D2BAF91-643C-473D-9997-D8D9EA3F13A2}"/>
              </a:ext>
            </a:extLst>
          </p:cNvPr>
          <p:cNvSpPr/>
          <p:nvPr/>
        </p:nvSpPr>
        <p:spPr>
          <a:xfrm>
            <a:off x="2506699" y="1799099"/>
            <a:ext cx="2834106" cy="7271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0" name="Curved Connector 24">
            <a:extLst>
              <a:ext uri="{FF2B5EF4-FFF2-40B4-BE49-F238E27FC236}">
                <a16:creationId xmlns="" xmlns:a16="http://schemas.microsoft.com/office/drawing/2014/main" id="{F41A3A14-74EA-4CCC-AC92-65B527B4CA2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045322" y="1233616"/>
            <a:ext cx="262021" cy="1671050"/>
          </a:xfrm>
          <a:prstGeom prst="curvedConnector4">
            <a:avLst>
              <a:gd name="adj1" fmla="val -56633"/>
              <a:gd name="adj2" fmla="val 712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6B76C4-672F-4ADF-A071-303229033C97}"/>
              </a:ext>
            </a:extLst>
          </p:cNvPr>
          <p:cNvSpPr/>
          <p:nvPr/>
        </p:nvSpPr>
        <p:spPr>
          <a:xfrm>
            <a:off x="2912655" y="1970978"/>
            <a:ext cx="1969984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EVB_objective_function_embedding.pdf">
            <a:extLst>
              <a:ext uri="{FF2B5EF4-FFF2-40B4-BE49-F238E27FC236}">
                <a16:creationId xmlns="" xmlns:a16="http://schemas.microsoft.com/office/drawing/2014/main" id="{A4E6690C-FE12-4AC0-9388-939F6A30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9" y="3040319"/>
            <a:ext cx="4251331" cy="144446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Variational Auto Encoder (VAE)</a:t>
            </a:r>
          </a:p>
        </p:txBody>
      </p:sp>
      <p:sp>
        <p:nvSpPr>
          <p:cNvPr id="12" name="Oval 11"/>
          <p:cNvSpPr/>
          <p:nvPr/>
        </p:nvSpPr>
        <p:spPr>
          <a:xfrm>
            <a:off x="2583194" y="3120592"/>
            <a:ext cx="2135229" cy="13816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9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3491</TotalTime>
  <Words>446</Words>
  <Application>Microsoft Macintosh PowerPoint</Application>
  <PresentationFormat>On-screen Show (16:9)</PresentationFormat>
  <Paragraphs>113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Overview</vt:lpstr>
      <vt:lpstr>What is Representation Learning?</vt:lpstr>
      <vt:lpstr>What makes a Good Representation?</vt:lpstr>
      <vt:lpstr>Variational Auto Encoder (VAE)</vt:lpstr>
      <vt:lpstr>Variational Auto Encoder (VAE)</vt:lpstr>
      <vt:lpstr>Variational Auto Encoder (VAE)</vt:lpstr>
      <vt:lpstr>Variational Auto Encoder (VAE)</vt:lpstr>
      <vt:lpstr>Variational Auto Encoder (VAE)</vt:lpstr>
      <vt:lpstr>Variational Auto Encoder (VAE)</vt:lpstr>
      <vt:lpstr>Variational Auto Encoder (VAE)</vt:lpstr>
      <vt:lpstr>Our Solution</vt:lpstr>
      <vt:lpstr>Our Solution</vt:lpstr>
      <vt:lpstr>What is the impact of the weighting σ2?</vt:lpstr>
      <vt:lpstr>What is the impact of the weighting σ2?</vt:lpstr>
      <vt:lpstr>What is the impact of the weighting σ2?</vt:lpstr>
      <vt:lpstr>Anomaly detection for time series</vt:lpstr>
      <vt:lpstr>Anomaly detection for time series</vt:lpstr>
      <vt:lpstr>Thank you!  Any 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WiSE-VAE:  Wide Sample Estimator VAE</dc:title>
  <dc:creator>Shuyu Lin</dc:creator>
  <cp:lastModifiedBy>Shuyu Lin</cp:lastModifiedBy>
  <cp:revision>64</cp:revision>
  <dcterms:created xsi:type="dcterms:W3CDTF">2019-03-07T20:09:28Z</dcterms:created>
  <dcterms:modified xsi:type="dcterms:W3CDTF">2019-10-28T13:38:45Z</dcterms:modified>
</cp:coreProperties>
</file>